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2" r:id="rId2"/>
    <p:sldId id="283" r:id="rId3"/>
    <p:sldId id="284" r:id="rId4"/>
    <p:sldId id="287" r:id="rId5"/>
    <p:sldId id="288" r:id="rId6"/>
    <p:sldId id="289" r:id="rId7"/>
    <p:sldId id="286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299" r:id="rId16"/>
    <p:sldId id="300" r:id="rId17"/>
    <p:sldId id="285" r:id="rId18"/>
    <p:sldId id="302" r:id="rId19"/>
    <p:sldId id="271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NN" initials="NT" lastIdx="1" clrIdx="0">
    <p:extLst>
      <p:ext uri="{19B8F6BF-5375-455C-9EA6-DF929625EA0E}">
        <p15:presenceInfo xmlns:p15="http://schemas.microsoft.com/office/powerpoint/2012/main" userId="CE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52D"/>
    <a:srgbClr val="85A638"/>
    <a:srgbClr val="BFC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55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1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8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0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2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2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CC676-BCC4-4E7E-A568-56275DC2F38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20685-0E8C-4146-8D8D-A438D5FA0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2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nino.tevzadze@cenn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>
            <a:extLst>
              <a:ext uri="{FF2B5EF4-FFF2-40B4-BE49-F238E27FC236}">
                <a16:creationId xmlns:a16="http://schemas.microsoft.com/office/drawing/2014/main" id="{52E42F40-0E5D-AB45-8C58-17A402448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1" y="4175125"/>
            <a:ext cx="48609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a-GE" altLang="en-US" sz="2000" dirty="0">
                <a:solidFill>
                  <a:srgbClr val="71B443"/>
                </a:solidFill>
              </a:rPr>
              <a:t>ნინო თევზაძე</a:t>
            </a:r>
            <a:r>
              <a:rPr lang="en-GB" altLang="en-US" sz="2000" dirty="0">
                <a:solidFill>
                  <a:srgbClr val="71B443"/>
                </a:solidFill>
              </a:rPr>
              <a:t>| </a:t>
            </a:r>
            <a:r>
              <a:rPr lang="en-GB" altLang="en-US" sz="2000" b="1" dirty="0">
                <a:solidFill>
                  <a:srgbClr val="71B443"/>
                </a:solidFill>
              </a:rPr>
              <a:t>CENN</a:t>
            </a:r>
            <a:endParaRPr lang="en-US" altLang="en-US" sz="2000" b="1" dirty="0">
              <a:solidFill>
                <a:srgbClr val="71B443"/>
              </a:solidFill>
            </a:endParaRPr>
          </a:p>
        </p:txBody>
      </p:sp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589F4DEF-A1D9-8B4A-BADD-8DE9CBA2A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621" y="1275028"/>
            <a:ext cx="7224712" cy="26961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  <a:tabLst>
                <a:tab pos="2637155" algn="ctr"/>
                <a:tab pos="5274310" algn="r"/>
                <a:tab pos="2637155" algn="ctr"/>
                <a:tab pos="4881880" algn="r"/>
                <a:tab pos="5274310" algn="r"/>
              </a:tabLst>
            </a:pPr>
            <a:r>
              <a:rPr lang="ka-GE" sz="1800" b="1" dirty="0">
                <a:solidFill>
                  <a:prstClr val="black"/>
                </a:solidFill>
                <a:cs typeface="Calibri" panose="020F0502020204030204" pitchFamily="34" charset="0"/>
              </a:rPr>
              <a:t>კლიმატის ცვლილების </a:t>
            </a:r>
            <a:r>
              <a:rPr lang="ka-GE" sz="1800" b="1" dirty="0" err="1">
                <a:solidFill>
                  <a:prstClr val="black"/>
                </a:solidFill>
                <a:cs typeface="Calibri" panose="020F0502020204030204" pitchFamily="34" charset="0"/>
              </a:rPr>
              <a:t>მიტიგაციისა</a:t>
            </a:r>
            <a:r>
              <a:rPr lang="ka-GE" sz="1800" b="1" dirty="0">
                <a:solidFill>
                  <a:prstClr val="black"/>
                </a:solidFill>
                <a:cs typeface="Calibri" panose="020F0502020204030204" pitchFamily="34" charset="0"/>
              </a:rPr>
              <a:t> და ადაპტაციის ინოვაციური იდეების საგრანტო კონკურსი</a:t>
            </a:r>
            <a:endParaRPr lang="en-GB" sz="1800" b="1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ctr">
              <a:buNone/>
              <a:tabLst>
                <a:tab pos="2637155" algn="ctr"/>
                <a:tab pos="5274310" algn="r"/>
                <a:tab pos="2637155" algn="ctr"/>
                <a:tab pos="4881880" algn="r"/>
                <a:tab pos="5274310" algn="r"/>
              </a:tabLst>
            </a:pPr>
            <a:endParaRPr lang="en-GB" sz="1800" b="1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ctr">
              <a:buNone/>
              <a:tabLst>
                <a:tab pos="2637155" algn="ctr"/>
                <a:tab pos="5274310" algn="r"/>
                <a:tab pos="2637155" algn="ctr"/>
                <a:tab pos="4881880" algn="r"/>
                <a:tab pos="5274310" algn="r"/>
              </a:tabLst>
            </a:pPr>
            <a:r>
              <a:rPr lang="en-GB" sz="1800" b="1" dirty="0" err="1">
                <a:solidFill>
                  <a:prstClr val="black"/>
                </a:solidFill>
                <a:cs typeface="Calibri" panose="020F0502020204030204" pitchFamily="34" charset="0"/>
              </a:rPr>
              <a:t>საქართველოს</a:t>
            </a:r>
            <a:r>
              <a:rPr lang="en-GB" sz="18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prstClr val="black"/>
                </a:solidFill>
                <a:cs typeface="Calibri" panose="020F0502020204030204" pitchFamily="34" charset="0"/>
              </a:rPr>
              <a:t>კლიმატის</a:t>
            </a:r>
            <a:r>
              <a:rPr lang="en-GB" sz="18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prstClr val="black"/>
                </a:solidFill>
                <a:cs typeface="Calibri" panose="020F0502020204030204" pitchFamily="34" charset="0"/>
              </a:rPr>
              <a:t>პროგრამა</a:t>
            </a:r>
            <a:r>
              <a:rPr lang="en-GB" sz="1800" b="1" dirty="0">
                <a:solidFill>
                  <a:prstClr val="black"/>
                </a:solidFill>
                <a:cs typeface="Calibri" panose="020F0502020204030204" pitchFamily="34" charset="0"/>
              </a:rPr>
              <a:t> (GEO-CAP):</a:t>
            </a:r>
            <a:br>
              <a:rPr lang="en-GB" sz="18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sz="1800" b="1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ka-GE" sz="1800" b="1" i="1" dirty="0">
                <a:solidFill>
                  <a:prstClr val="black"/>
                </a:solidFill>
                <a:cs typeface="Calibri" panose="020F0502020204030204" pitchFamily="34" charset="0"/>
              </a:rPr>
              <a:t>სამოქალაქო საზოგადოების ჩართულობის ხელშეწყობა </a:t>
            </a:r>
            <a:br>
              <a:rPr lang="en-GB" sz="1800" b="1" i="1" dirty="0">
                <a:solidFill>
                  <a:prstClr val="black"/>
                </a:solidFill>
                <a:cs typeface="Calibri" panose="020F0502020204030204" pitchFamily="34" charset="0"/>
              </a:rPr>
            </a:br>
            <a:br>
              <a:rPr lang="ka-GE" sz="1800" b="1" i="1" dirty="0">
                <a:solidFill>
                  <a:prstClr val="black"/>
                </a:solidFill>
                <a:cs typeface="Calibri" panose="020F0502020204030204" pitchFamily="34" charset="0"/>
              </a:rPr>
            </a:br>
            <a:r>
              <a:rPr lang="ka-GE" sz="1800" b="1" i="1" dirty="0">
                <a:solidFill>
                  <a:prstClr val="black"/>
                </a:solidFill>
                <a:cs typeface="Calibri" panose="020F0502020204030204" pitchFamily="34" charset="0"/>
              </a:rPr>
              <a:t>კლიმატის ცვლილების პოლიტიკის შემუშავებასა და განხორციელებაში</a:t>
            </a:r>
            <a:endParaRPr lang="en-GB" sz="18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797243-4960-2841-B6F1-B98BA66A477E}"/>
              </a:ext>
            </a:extLst>
          </p:cNvPr>
          <p:cNvCxnSpPr>
            <a:cxnSpLocks/>
          </p:cNvCxnSpPr>
          <p:nvPr/>
        </p:nvCxnSpPr>
        <p:spPr>
          <a:xfrm>
            <a:off x="2566988" y="2112963"/>
            <a:ext cx="0" cy="1727200"/>
          </a:xfrm>
          <a:prstGeom prst="line">
            <a:avLst/>
          </a:prstGeom>
          <a:ln w="57150">
            <a:solidFill>
              <a:srgbClr val="71B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CC66626-CBDE-4243-9CA0-7C8660AAD7C0}"/>
              </a:ext>
            </a:extLst>
          </p:cNvPr>
          <p:cNvGrpSpPr/>
          <p:nvPr/>
        </p:nvGrpSpPr>
        <p:grpSpPr>
          <a:xfrm>
            <a:off x="1197325" y="5238809"/>
            <a:ext cx="9516037" cy="1025901"/>
            <a:chOff x="764304" y="5354708"/>
            <a:chExt cx="9986041" cy="1138324"/>
          </a:xfrm>
        </p:grpSpPr>
        <p:pic>
          <p:nvPicPr>
            <p:cNvPr id="12" name="Picture 8" descr="ახალგაზრდა პედაგოგთა კავშირი აცხადებს ვაკანსიას მცირე საოჯახო სახლის  ჩამნაცვლებელი აღმზრდელების თანამდებობაზე | კონკურსები | CSO.GE">
              <a:extLst>
                <a:ext uri="{FF2B5EF4-FFF2-40B4-BE49-F238E27FC236}">
                  <a16:creationId xmlns:a16="http://schemas.microsoft.com/office/drawing/2014/main" id="{DDDA3452-E32F-49F9-96DE-EC23D78B4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78010" y="5354708"/>
              <a:ext cx="1072335" cy="1138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Image may contain: text">
              <a:extLst>
                <a:ext uri="{FF2B5EF4-FFF2-40B4-BE49-F238E27FC236}">
                  <a16:creationId xmlns:a16="http://schemas.microsoft.com/office/drawing/2014/main" id="{A8BCC1FE-239C-4C91-BF76-9434109B48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1723" y="5380263"/>
              <a:ext cx="1085390" cy="108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ასოციაცია “ჭიათურელთა კავშირი”/ასოციაცია “ასა” – EU for Georgia">
              <a:extLst>
                <a:ext uri="{FF2B5EF4-FFF2-40B4-BE49-F238E27FC236}">
                  <a16:creationId xmlns:a16="http://schemas.microsoft.com/office/drawing/2014/main" id="{93797AF2-3DE8-416F-AA34-34F737AB3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391" y="5414826"/>
              <a:ext cx="1497987" cy="1050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E7757DA-346F-4C0E-B465-7B8307645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304" y="5464225"/>
              <a:ext cx="2056385" cy="95203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DBD4F9-ADE6-4098-9B7A-7F84DF4192D3}"/>
              </a:ext>
            </a:extLst>
          </p:cNvPr>
          <p:cNvSpPr txBox="1"/>
          <p:nvPr/>
        </p:nvSpPr>
        <p:spPr>
          <a:xfrm>
            <a:off x="2363679" y="109371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300"/>
              </a:spcAft>
            </a:pPr>
            <a:r>
              <a:rPr lang="ka-GE" sz="1800" b="1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დაფინანსების ოდენობა</a:t>
            </a:r>
            <a:endParaRPr lang="en-GB" sz="1800" b="1" kern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D8C514-F462-4E03-8CF7-43547504DAD5}"/>
              </a:ext>
            </a:extLst>
          </p:cNvPr>
          <p:cNvSpPr txBox="1"/>
          <p:nvPr/>
        </p:nvSpPr>
        <p:spPr>
          <a:xfrm>
            <a:off x="1524001" y="1734664"/>
            <a:ext cx="97417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განაცხადის ფარგლებში მოთხოვნილი თანხის </a:t>
            </a:r>
          </a:p>
          <a:p>
            <a:endParaRPr lang="ka-GE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მინიმალური ოდენობა შეადგენს </a:t>
            </a:r>
            <a:r>
              <a:rPr lang="ka-GE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3,000 ევროს </a:t>
            </a:r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ეკვივალენტს ლარში</a:t>
            </a:r>
            <a:endParaRPr lang="ka-GE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ka-G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ka-GE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მაქსიმალური - </a:t>
            </a:r>
            <a:r>
              <a:rPr lang="ka-GE" b="1" i="1" dirty="0">
                <a:latin typeface="Calibri" panose="020F0502020204030204" pitchFamily="34" charset="0"/>
                <a:cs typeface="Calibri" panose="020F0502020204030204" pitchFamily="34" charset="0"/>
              </a:rPr>
              <a:t>9,000 ევროს </a:t>
            </a:r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ეკვივალენტს ლარში.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6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DF3E64-8718-4200-B2E4-DC1C15CDFF2D}"/>
              </a:ext>
            </a:extLst>
          </p:cNvPr>
          <p:cNvSpPr txBox="1"/>
          <p:nvPr/>
        </p:nvSpPr>
        <p:spPr>
          <a:xfrm>
            <a:off x="2139241" y="743977"/>
            <a:ext cx="74372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ხარჯები, რომლებიც არ დაფინანსდება კონკურსის ფარგლებში 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8B0845-F36F-4411-90AF-AC7A9ED65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32460"/>
              </p:ext>
            </p:extLst>
          </p:nvPr>
        </p:nvGraphicFramePr>
        <p:xfrm>
          <a:off x="371474" y="1201298"/>
          <a:ext cx="11284907" cy="54767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284907">
                  <a:extLst>
                    <a:ext uri="{9D8B030D-6E8A-4147-A177-3AD203B41FA5}">
                      <a16:colId xmlns:a16="http://schemas.microsoft.com/office/drawing/2014/main" val="412026697"/>
                    </a:ext>
                  </a:extLst>
                </a:gridCol>
              </a:tblGrid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უძრავი ქონების შეძენა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221740"/>
                  </a:ext>
                </a:extLst>
              </a:tr>
              <a:tr h="3749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მსხვილფეხა და წვრილფეხა რქოსანი პირუტყვის, ფრინველების, ფუტკრის ოჯახების შეძენა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505474"/>
                  </a:ext>
                </a:extLst>
              </a:tr>
              <a:tr h="4831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ავტომობილის, მიკროავტობუსის, ავტობუსის და სხვ. შეძენა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271769"/>
                  </a:ext>
                </a:extLst>
              </a:tr>
              <a:tr h="3749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სემინარებში, სამუშაო შეხვედრებში და კონფერენციებში ინდივიდუალური მონაწილეობა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554406"/>
                  </a:ext>
                </a:extLst>
              </a:tr>
              <a:tr h="5661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კვლევების ან ტრენინგების ინდივიდუალური დაფინანსება გარდა იმ შემთხვევებისა, როცა ის წარმოადგენს ძირითადი საქმიანობის შემადგენელ კომპონენტს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465191"/>
                  </a:ext>
                </a:extLst>
              </a:tr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სასწავლო გრანტები უმაღლესი განათლებისათვის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920870"/>
                  </a:ext>
                </a:extLst>
              </a:tr>
              <a:tr h="3749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ვალები და მომავალი შესაძლო ზარალისათვის გათვალისწინებული ხარჯები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601950"/>
                  </a:ext>
                </a:extLst>
              </a:tr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გადასახდელი პროცენტები, საურავები, ჯარიმები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1743138"/>
                  </a:ext>
                </a:extLst>
              </a:tr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ზარალი, გამოწვეული სავალუტო კონვერტაციის შედეგად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2560103"/>
                  </a:ext>
                </a:extLst>
              </a:tr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მესამე მხარისათვის გაცემული სესხები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7061093"/>
                  </a:ext>
                </a:extLst>
              </a:tr>
              <a:tr h="2828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სადაზღვევო ხარჯები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188148"/>
                  </a:ext>
                </a:extLst>
              </a:tr>
              <a:tr h="3749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საქართველოს მოქმედი კანონმდებლობით აკრძალული საქმიანობები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295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0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8A497A-9B55-4410-87D3-721D56E3337C}"/>
              </a:ext>
            </a:extLst>
          </p:cNvPr>
          <p:cNvSpPr txBox="1"/>
          <p:nvPr/>
        </p:nvSpPr>
        <p:spPr>
          <a:xfrm>
            <a:off x="3943905" y="1111473"/>
            <a:ext cx="2776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კონკურსის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ეტაპები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912CC4-BD55-4E2F-891C-B0DFAA542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06666"/>
              </p:ext>
            </p:extLst>
          </p:nvPr>
        </p:nvGraphicFramePr>
        <p:xfrm>
          <a:off x="1322773" y="1908654"/>
          <a:ext cx="8602462" cy="39845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602462">
                  <a:extLst>
                    <a:ext uri="{9D8B030D-6E8A-4147-A177-3AD203B41FA5}">
                      <a16:colId xmlns:a16="http://schemas.microsoft.com/office/drawing/2014/main" val="2209906813"/>
                    </a:ext>
                  </a:extLst>
                </a:gridCol>
              </a:tblGrid>
              <a:tr h="26633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საგრანტო იდეის პირველადი განაცხადის წარდგენა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საგრანტო იდეის პირველადი განაცხადის შეფასება ჟიურის მიერ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შერჩეული საგრანტო იდეების ავტორებისთვის ტრენინგ კურსი სრული საპროექტო განაცხადის მომზადებაზე (ტრენინგზე დასასწრებად 1 საპროექტო იდეისთვის გათვალისწინებულია 2 მონაწილე)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სრული განაცხადის წარდგენა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სრული საგრანტო განცხადებების შეფასება ჟიურის მიერ და გასაუბრება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საგრანტო განაცხადის დამტკიცება/კონტრაქტის გაფორმება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4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7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28EDDB-E8A0-4075-8821-8FD224B49037}"/>
              </a:ext>
            </a:extLst>
          </p:cNvPr>
          <p:cNvSpPr txBox="1"/>
          <p:nvPr/>
        </p:nvSpPr>
        <p:spPr>
          <a:xfrm>
            <a:off x="916197" y="1422856"/>
            <a:ext cx="988335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a-G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განმცხადებელმა საგრანტო იდეის პირველადი განაცხადის წარდგენისას უნდა გამოგზავნოს შემდეგი ფორმები: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/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ფორმა 1: შევსებული საპროექტო განაცხადი;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ფორმა 2: შევსებული პროექტის დეტალური ბიუჯეტი;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CB032-2B1B-4DCF-9A88-748AD50EF6F9}"/>
              </a:ext>
            </a:extLst>
          </p:cNvPr>
          <p:cNvSpPr txBox="1"/>
          <p:nvPr/>
        </p:nvSpPr>
        <p:spPr>
          <a:xfrm>
            <a:off x="863353" y="3579069"/>
            <a:ext cx="9599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განახლებული ამონაწერი სამეწარმეო და არასამეწარმეო იურიდიულ პირთა რეესტრიდან;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სარეკომენდაციო წერილი (პარტნიორი ორგანიზაციებისგან, დონორებისგან და </a:t>
            </a:r>
            <a:r>
              <a:rPr lang="ka-G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ა.შ</a:t>
            </a: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D354C1-19AB-458C-8422-A07A21A8BD73}"/>
              </a:ext>
            </a:extLst>
          </p:cNvPr>
          <p:cNvSpPr txBox="1"/>
          <p:nvPr/>
        </p:nvSpPr>
        <p:spPr>
          <a:xfrm>
            <a:off x="570390" y="4981633"/>
            <a:ext cx="675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ka-G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პირველადი განაცხადის წარმოდგენის ბოლო ვადაა </a:t>
            </a:r>
          </a:p>
          <a:p>
            <a:pPr marL="457200" algn="just"/>
            <a:r>
              <a:rPr lang="ka-G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2022 წლის 1 მაისი, 18:00 საათი.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FDDCE-CBAB-4B3E-A44F-9FCB7EF65315}"/>
              </a:ext>
            </a:extLst>
          </p:cNvPr>
          <p:cNvSpPr txBox="1"/>
          <p:nvPr/>
        </p:nvSpPr>
        <p:spPr>
          <a:xfrm>
            <a:off x="3453414" y="862124"/>
            <a:ext cx="5686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იდეის პირველადი განაცხადის წარდგენა</a:t>
            </a:r>
            <a:endParaRPr lang="ka-GE" sz="20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6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F0C1D00-FEB2-460E-A33F-6D432E79E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1096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C10F1B-32C3-47D7-AD3E-C856D362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1096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97C879E-F6B5-4FD7-95A3-F92BD545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12710"/>
              </p:ext>
            </p:extLst>
          </p:nvPr>
        </p:nvGraphicFramePr>
        <p:xfrm>
          <a:off x="577050" y="160020"/>
          <a:ext cx="10662080" cy="6537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05397">
                  <a:extLst>
                    <a:ext uri="{9D8B030D-6E8A-4147-A177-3AD203B41FA5}">
                      <a16:colId xmlns:a16="http://schemas.microsoft.com/office/drawing/2014/main" val="1361475324"/>
                    </a:ext>
                  </a:extLst>
                </a:gridCol>
                <a:gridCol w="2256683">
                  <a:extLst>
                    <a:ext uri="{9D8B030D-6E8A-4147-A177-3AD203B41FA5}">
                      <a16:colId xmlns:a16="http://schemas.microsoft.com/office/drawing/2014/main" val="201583381"/>
                    </a:ext>
                  </a:extLst>
                </a:gridCol>
              </a:tblGrid>
              <a:tr h="55683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ka-G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საგრანტო იდეის პირველადი განაცხადის შეფასების კრიტერიუმი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ka-G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ქულა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161881"/>
                  </a:ext>
                </a:extLst>
              </a:tr>
              <a:tr h="5192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1.იდეის/პრობლემის აქტუალურობა და შესაბამისობა კონკურსის მიზანთან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ქულა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2924563"/>
                  </a:ext>
                </a:extLst>
              </a:tr>
              <a:tr h="52673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იდეის შესაბამისობა პროექტის პრიორიტეტებთან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3368450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პროექტის ბიუჯეტი და საგრანტო თანხა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181986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პროექტის განხორციელების სამოქმედო გეგმა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899234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ცოდნა და გამოცდილება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8721031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ინოვაცია და მდგრადობა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0436890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ბენეფიციარების რაოდენობა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9539911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ქალების, ახალგაზრდებისა და მოწყვლადი ჯგუფების გაძლიერება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13448"/>
                  </a:ext>
                </a:extLst>
              </a:tr>
              <a:tr h="75248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 საჯარო, არასამთავრობო (მათ შორის საერთაშორისო) და/ან კერძო სტრუქტურებთან პარტნიორობა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443299"/>
                  </a:ext>
                </a:extLst>
              </a:tr>
              <a:tr h="51168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 მოთხოვნილი დოკუმენტაციის სისრულე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3936980"/>
                  </a:ext>
                </a:extLst>
              </a:tr>
              <a:tr h="519213">
                <a:tc>
                  <a:txBody>
                    <a:bodyPr/>
                    <a:lstStyle/>
                    <a:p>
                      <a:pPr marL="57150" algn="ctr">
                        <a:spcAft>
                          <a:spcPts val="300"/>
                        </a:spcAft>
                      </a:pPr>
                      <a:r>
                        <a:rPr lang="ka-GE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ჯამი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algn="ctr">
                        <a:spcAft>
                          <a:spcPts val="300"/>
                        </a:spcAft>
                      </a:pPr>
                      <a:r>
                        <a:rPr lang="ka-GE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ქულა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784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231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87348D-D5C5-4E2D-BB02-8BDFBE4AB469}"/>
              </a:ext>
            </a:extLst>
          </p:cNvPr>
          <p:cNvSpPr txBox="1"/>
          <p:nvPr/>
        </p:nvSpPr>
        <p:spPr>
          <a:xfrm>
            <a:off x="2810616" y="118249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სრული განაცხადის წარდგენა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97A84B-4AAF-4095-A09E-5D6038F04953}"/>
              </a:ext>
            </a:extLst>
          </p:cNvPr>
          <p:cNvSpPr txBox="1"/>
          <p:nvPr/>
        </p:nvSpPr>
        <p:spPr>
          <a:xfrm>
            <a:off x="819333" y="2494936"/>
            <a:ext cx="95637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ფორმა 1: შევსებული საპროექტო განაცხადი;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ფორმა 2: შევსებული პროექტის დეტალური ბიუჯეტი;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სხვა მასალა საჭიროებისამებრ.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E9270-B545-4196-94B3-3FF806FFA362}"/>
              </a:ext>
            </a:extLst>
          </p:cNvPr>
          <p:cNvSpPr txBox="1"/>
          <p:nvPr/>
        </p:nvSpPr>
        <p:spPr>
          <a:xfrm>
            <a:off x="717953" y="2029432"/>
            <a:ext cx="8800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სრული საგრანტო განაცხადის წარდგენისას უნდა გამოიგზავნოს შემდეგი ფორმები: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78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A0822D-866D-4916-B2B5-DA0E84EBE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38478"/>
              </p:ext>
            </p:extLst>
          </p:nvPr>
        </p:nvGraphicFramePr>
        <p:xfrm>
          <a:off x="577049" y="203796"/>
          <a:ext cx="11256885" cy="653693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42663">
                  <a:extLst>
                    <a:ext uri="{9D8B030D-6E8A-4147-A177-3AD203B41FA5}">
                      <a16:colId xmlns:a16="http://schemas.microsoft.com/office/drawing/2014/main" val="2498906575"/>
                    </a:ext>
                  </a:extLst>
                </a:gridCol>
                <a:gridCol w="2814222">
                  <a:extLst>
                    <a:ext uri="{9D8B030D-6E8A-4147-A177-3AD203B41FA5}">
                      <a16:colId xmlns:a16="http://schemas.microsoft.com/office/drawing/2014/main" val="853250377"/>
                    </a:ext>
                  </a:extLst>
                </a:gridCol>
              </a:tblGrid>
              <a:tr h="318194">
                <a:tc>
                  <a:txBody>
                    <a:bodyPr/>
                    <a:lstStyle/>
                    <a:p>
                      <a:pPr algn="ctr"/>
                      <a:r>
                        <a:rPr lang="ka-GE" sz="16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სრული საგრანტო განცხადებების შეფასების კრიტერიუმი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ka-G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ქულა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638644"/>
                  </a:ext>
                </a:extLst>
              </a:tr>
              <a:tr h="401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იდეის/პრობლემის აქტუალურობა და შესაბამისობა კონკურსის მიზანთან</a:t>
                      </a:r>
                    </a:p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3698453"/>
                  </a:ext>
                </a:extLst>
              </a:tr>
              <a:tr h="401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იდეის შესაბამისობა პროექტის პრიორიტეტებთან და ჯვარედინ საკითხებთან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986672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პროექტის ბიუჯეტი და საგრანტო თანხა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7450913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პროექტის განხორციელების სამოქმედო გეგმა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837100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ცოდნა და გამოცდილება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5236881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ინოვაცია და მდგრადობა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8814159"/>
                  </a:ext>
                </a:extLst>
              </a:tr>
              <a:tr h="401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პროექტის განხორციელების რისკები და მათი შემცირების გზები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7428991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ბენეფიციარების რაოდენობა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55498"/>
                  </a:ext>
                </a:extLst>
              </a:tr>
              <a:tr h="401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 ქალების, ახალგაზრდებისა და მოწყვლადი ჯგუფების გაძლიერება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5233549"/>
                  </a:ext>
                </a:extLst>
              </a:tr>
              <a:tr h="4019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 საჯარო, არასამთავრობო (მათ შორის საერთაშორისო) და/ან კერძო სტრუქტურებთან პარტნიორობა</a:t>
                      </a:r>
                    </a:p>
                    <a:p>
                      <a:pPr marL="342900" lvl="0" indent="-34290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7233082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 პროექტის ხილვადობა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ქულა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ka-G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784168"/>
                  </a:ext>
                </a:extLst>
              </a:tr>
              <a:tr h="694242">
                <a:tc>
                  <a:txBody>
                    <a:bodyPr/>
                    <a:lstStyle/>
                    <a:p>
                      <a:pPr marL="57150" algn="ctr">
                        <a:spcAft>
                          <a:spcPts val="300"/>
                        </a:spcAft>
                      </a:pPr>
                      <a:r>
                        <a:rPr lang="ka-G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ჯამი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algn="ctr">
                        <a:spcAft>
                          <a:spcPts val="300"/>
                        </a:spcAft>
                      </a:pPr>
                      <a:r>
                        <a:rPr lang="ka-G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algn="ctr">
                        <a:spcAft>
                          <a:spcPts val="300"/>
                        </a:spcAft>
                      </a:pPr>
                      <a:r>
                        <a:rPr lang="ka-G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100 ქულა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6269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769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214C2D-FF18-4ACD-BC74-251C4D217C61}"/>
              </a:ext>
            </a:extLst>
          </p:cNvPr>
          <p:cNvSpPr txBox="1"/>
          <p:nvPr/>
        </p:nvSpPr>
        <p:spPr>
          <a:xfrm>
            <a:off x="2139697" y="747338"/>
            <a:ext cx="836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საერთაშორისო ორგანიზაციები - პოტენციური პარტნიორების სია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40EFC-4EC6-4A11-8CD5-734569618349}"/>
              </a:ext>
            </a:extLst>
          </p:cNvPr>
          <p:cNvSpPr txBox="1"/>
          <p:nvPr/>
        </p:nvSpPr>
        <p:spPr>
          <a:xfrm>
            <a:off x="2560320" y="5787496"/>
            <a:ext cx="9161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a-GE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თქვენ შეგიძლიათ მოიძიოთ სხვა საერთაშორისო ორგანიზაციები და მათთან პარტნიორობით </a:t>
            </a:r>
          </a:p>
          <a:p>
            <a:pPr algn="r"/>
            <a:r>
              <a:rPr lang="ka-GE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შეიმუშაოთ საგრანტო განაცხადები</a:t>
            </a:r>
            <a:r>
              <a:rPr lang="ka-GE" sz="16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3BBC8B44-A4AA-4616-B4F3-FE9AF3F6C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720794"/>
              </p:ext>
            </p:extLst>
          </p:nvPr>
        </p:nvGraphicFramePr>
        <p:xfrm>
          <a:off x="1190244" y="1237486"/>
          <a:ext cx="9811512" cy="441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374">
                  <a:extLst>
                    <a:ext uri="{9D8B030D-6E8A-4147-A177-3AD203B41FA5}">
                      <a16:colId xmlns:a16="http://schemas.microsoft.com/office/drawing/2014/main" val="4187445187"/>
                    </a:ext>
                  </a:extLst>
                </a:gridCol>
                <a:gridCol w="3016374">
                  <a:extLst>
                    <a:ext uri="{9D8B030D-6E8A-4147-A177-3AD203B41FA5}">
                      <a16:colId xmlns:a16="http://schemas.microsoft.com/office/drawing/2014/main" val="2983490596"/>
                    </a:ext>
                  </a:extLst>
                </a:gridCol>
                <a:gridCol w="3778764">
                  <a:extLst>
                    <a:ext uri="{9D8B030D-6E8A-4147-A177-3AD203B41FA5}">
                      <a16:colId xmlns:a16="http://schemas.microsoft.com/office/drawing/2014/main" val="1411752986"/>
                    </a:ext>
                  </a:extLst>
                </a:gridCol>
              </a:tblGrid>
              <a:tr h="453136">
                <a:tc>
                  <a:txBody>
                    <a:bodyPr/>
                    <a:lstStyle/>
                    <a:p>
                      <a:pPr algn="ctr"/>
                      <a:r>
                        <a:rPr lang="ka-GE" sz="1600" b="1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ორგანიზაციის დასახელება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ქვეყანა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საკონტაქტო პიროვნება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3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Krakow Local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Leaders Initiatives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Poland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 of organisation </a:t>
                      </a:r>
                    </a:p>
                    <a:p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Jędrzej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Chodziński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jedrzej.chodzinski@gmail.com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25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 Forward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Director</a:t>
                      </a:r>
                      <a:endParaRPr lang="ka-GE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Dejan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Peric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info@fondacijaiskorak.rs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76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“Youth Vision” NGO Moldova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Moldova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endParaRPr lang="ka-GE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Nicolai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Russu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viziuneatinara@gmail.com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8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Association Centre for Research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Analysis NOVUS</a:t>
                      </a:r>
                    </a:p>
                    <a:p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Strumica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North Macedonia</a:t>
                      </a:r>
                    </a:p>
                    <a:p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  <a:endParaRPr lang="ka-GE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Gjorgi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Milushev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milusevgorgi@yahoo.com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9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Academy for Integration and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European Negotiations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Director</a:t>
                      </a:r>
                    </a:p>
                    <a:p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Mona </a:t>
                      </a:r>
                      <a:r>
                        <a:rPr lang="en-GB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Xhexhaj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Monaxhexhaj12@gmail.com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7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527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F7B9B7-35C4-4171-A953-E758F995E3E8}"/>
              </a:ext>
            </a:extLst>
          </p:cNvPr>
          <p:cNvSpPr txBox="1"/>
          <p:nvPr/>
        </p:nvSpPr>
        <p:spPr>
          <a:xfrm>
            <a:off x="626847" y="4294741"/>
            <a:ext cx="106004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კონკურსში პრიორიტეტი მიენიჭება ისეთ განაცხადებს</a:t>
            </a:r>
            <a:r>
              <a:rPr lang="ka-G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endParaRPr lang="ka-GE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ka-G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რომელთა მომზადებაში მონაწილეობდნენ ქალები, ახალგაზრდები და მოწყვლადი ჯგუფების წარმომადგენლები და რომლებიც საბოლოო ჯამში სარგებელს მოუტანს ზემოთ აღნიშნულ ჯგუფებს</a:t>
            </a:r>
            <a:r>
              <a:rPr lang="ka-G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ka-GE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ka-G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რომელიც მოიცავს თანამშრომლობას ორ მუნიციპალიტეტს შორის.</a:t>
            </a:r>
          </a:p>
          <a:p>
            <a:pPr lvl="1"/>
            <a:r>
              <a:rPr lang="ka-G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რომელიც მოიცავს თანამშრომლობას საერთაშორისო ორგანიზაციებთან.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290CC1-3F11-4B9F-8354-B54336D91EB6}"/>
              </a:ext>
            </a:extLst>
          </p:cNvPr>
          <p:cNvSpPr txBox="1"/>
          <p:nvPr/>
        </p:nvSpPr>
        <p:spPr>
          <a:xfrm>
            <a:off x="626847" y="3085330"/>
            <a:ext cx="97562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კონკურსში მონაწილეს არ მოეთხოვება თანხობრივი თანამონაწილეობა, თუმცა პრიორიტეტი მიენიჭება ისეთ საპროექტო, ინოვაციურ განაცხადებს, რომლებშიც თანხობრივი თანამონაწილეობა იქნება გათვალისწინებული.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D3392-83D4-440D-843E-428B5AD7B0DD}"/>
              </a:ext>
            </a:extLst>
          </p:cNvPr>
          <p:cNvSpPr txBox="1"/>
          <p:nvPr/>
        </p:nvSpPr>
        <p:spPr>
          <a:xfrm>
            <a:off x="626847" y="1334831"/>
            <a:ext cx="92815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განაცხადების წარმოდგენა შესაძლებელია მხოლოდ ქართულ ენაზე</a:t>
            </a:r>
            <a:r>
              <a:rPr lang="ka-G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4F19D-CFCB-4BAD-8201-E212CD281143}"/>
              </a:ext>
            </a:extLst>
          </p:cNvPr>
          <p:cNvSpPr txBox="1"/>
          <p:nvPr/>
        </p:nvSpPr>
        <p:spPr>
          <a:xfrm>
            <a:off x="626846" y="2579412"/>
            <a:ext cx="97562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პროექტი არ აფინანსებს დღგ-ს და ხარჯები მითითებული უნდა იყოს დღგ-ს გარეშე.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14C2D-FF18-4ACD-BC74-251C4D217C61}"/>
              </a:ext>
            </a:extLst>
          </p:cNvPr>
          <p:cNvSpPr txBox="1"/>
          <p:nvPr/>
        </p:nvSpPr>
        <p:spPr>
          <a:xfrm>
            <a:off x="3792702" y="780649"/>
            <a:ext cx="301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latin typeface="Calibri" panose="020F0502020204030204" pitchFamily="34" charset="0"/>
                <a:cs typeface="Calibri" panose="020F0502020204030204" pitchFamily="34" charset="0"/>
              </a:rPr>
              <a:t>დამატებითი ინფორმაცია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F1D708-3DB6-4F9E-8963-B1A8A2EE9C99}"/>
              </a:ext>
            </a:extLst>
          </p:cNvPr>
          <p:cNvSpPr txBox="1"/>
          <p:nvPr/>
        </p:nvSpPr>
        <p:spPr>
          <a:xfrm>
            <a:off x="197528" y="1818622"/>
            <a:ext cx="94258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r>
              <a:rPr lang="ka-G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საგრანტო კონკურსში ერთ განმცხადებელს შეუძლია მხოლოდ ერთი განაცხადის წარდგენა. 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52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0">
            <a:extLst>
              <a:ext uri="{FF2B5EF4-FFF2-40B4-BE49-F238E27FC236}">
                <a16:creationId xmlns:a16="http://schemas.microsoft.com/office/drawing/2014/main" id="{56FADF23-87B8-5243-957B-682EFE63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064" y="2505076"/>
            <a:ext cx="712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a-GE" altLang="en-US" b="1" i="1" dirty="0">
                <a:solidFill>
                  <a:srgbClr val="71B443"/>
                </a:solidFill>
              </a:rPr>
              <a:t>კითხვები </a:t>
            </a:r>
            <a:r>
              <a:rPr lang="ka-GE" altLang="en-US" b="1" i="1" dirty="0">
                <a:solidFill>
                  <a:srgbClr val="71B443"/>
                </a:solidFill>
                <a:sym typeface="Wingdings" panose="05000000000000000000" pitchFamily="2" charset="2"/>
              </a:rPr>
              <a:t> </a:t>
            </a:r>
            <a:endParaRPr lang="en-US" altLang="en-US" sz="4000" b="1" i="1" dirty="0"/>
          </a:p>
        </p:txBody>
      </p:sp>
      <p:sp>
        <p:nvSpPr>
          <p:cNvPr id="20" name="Round Same-side Corner of Rectangle 19">
            <a:extLst>
              <a:ext uri="{FF2B5EF4-FFF2-40B4-BE49-F238E27FC236}">
                <a16:creationId xmlns:a16="http://schemas.microsoft.com/office/drawing/2014/main" id="{7E837744-BF68-D743-BA23-CCC0D84D9B5B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5127" name="Rectangle 17">
            <a:extLst>
              <a:ext uri="{FF2B5EF4-FFF2-40B4-BE49-F238E27FC236}">
                <a16:creationId xmlns:a16="http://schemas.microsoft.com/office/drawing/2014/main" id="{92BEAE17-4FE5-3743-83B2-FA14BBE5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5128" name="Picture 17">
            <a:extLst>
              <a:ext uri="{FF2B5EF4-FFF2-40B4-BE49-F238E27FC236}">
                <a16:creationId xmlns:a16="http://schemas.microsoft.com/office/drawing/2014/main" id="{078B0D2D-2894-1B42-A7A9-DD0602849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9">
            <a:extLst>
              <a:ext uri="{FF2B5EF4-FFF2-40B4-BE49-F238E27FC236}">
                <a16:creationId xmlns:a16="http://schemas.microsoft.com/office/drawing/2014/main" id="{BAA92076-480C-0449-8FAD-B2D70BCE3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1" y="1635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Europe for Georgia | EUGeorgia">
            <a:extLst>
              <a:ext uri="{FF2B5EF4-FFF2-40B4-BE49-F238E27FC236}">
                <a16:creationId xmlns:a16="http://schemas.microsoft.com/office/drawing/2014/main" id="{6C2A0D66-97A6-4F3E-950E-96D1C4FAE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DBED90D-57FE-4B30-B58E-FD279F73D061}"/>
              </a:ext>
            </a:extLst>
          </p:cNvPr>
          <p:cNvSpPr txBox="1"/>
          <p:nvPr/>
        </p:nvSpPr>
        <p:spPr>
          <a:xfrm>
            <a:off x="2970664" y="78764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300"/>
              </a:spcAft>
            </a:pPr>
            <a:r>
              <a:rPr lang="ka-GE" sz="1800" b="1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პროექტის შესახებ</a:t>
            </a:r>
            <a:endParaRPr lang="en-GB" sz="1800" b="1" kern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BB2D98-B18D-46B5-89BF-8A8A09D9D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65178"/>
              </p:ext>
            </p:extLst>
          </p:nvPr>
        </p:nvGraphicFramePr>
        <p:xfrm>
          <a:off x="861134" y="1295167"/>
          <a:ext cx="10351363" cy="454633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29631">
                  <a:extLst>
                    <a:ext uri="{9D8B030D-6E8A-4147-A177-3AD203B41FA5}">
                      <a16:colId xmlns:a16="http://schemas.microsoft.com/office/drawing/2014/main" val="1363940186"/>
                    </a:ext>
                  </a:extLst>
                </a:gridCol>
                <a:gridCol w="7421732">
                  <a:extLst>
                    <a:ext uri="{9D8B030D-6E8A-4147-A177-3AD203B41FA5}">
                      <a16:colId xmlns:a16="http://schemas.microsoft.com/office/drawing/2014/main" val="1448188692"/>
                    </a:ext>
                  </a:extLst>
                </a:gridCol>
              </a:tblGrid>
              <a:tr h="505149"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დონორი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ევროკავშირის დელეგაცია საქართველოში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414189"/>
                  </a:ext>
                </a:extLst>
              </a:tr>
              <a:tr h="5051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i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ხანგრძლივობა</a:t>
                      </a:r>
                      <a:endParaRPr lang="en-GB" sz="1600" i="1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წელი (2021 წლის იანვარი – 2024 წლის დეკემბერი)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588363"/>
                  </a:ext>
                </a:extLst>
              </a:tr>
              <a:tr h="7577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i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პროექტის განმახორციელებელი</a:t>
                      </a:r>
                      <a:endParaRPr lang="en-GB" sz="1600" i="1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175344"/>
                  </a:ext>
                </a:extLst>
              </a:tr>
              <a:tr h="15154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პარტნიორები</a:t>
                      </a:r>
                      <a:endParaRPr lang="en-GB" sz="160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კახეთის რეგიონული განვით</a:t>
                      </a:r>
                      <a:r>
                        <a:rPr lang="ka-G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ა</a:t>
                      </a: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რების ფონდი (</a:t>
                      </a:r>
                      <a:r>
                        <a:rPr lang="ka-GE" sz="16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KRDF)</a:t>
                      </a:r>
                      <a:endParaRPr lang="en-GB" sz="1600" u="non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ჭიათურელთა კავშირი (</a:t>
                      </a:r>
                      <a:r>
                        <a:rPr lang="ka-G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ACU</a:t>
                      </a:r>
                      <a:r>
                        <a:rPr lang="x-non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en-GB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რაჭა-ლეჩხუმისა და ქვემო სვანეთის აგროტურიზმის განვით</a:t>
                      </a:r>
                      <a:r>
                        <a:rPr lang="ka-G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ა</a:t>
                      </a: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რების ასოციაცია</a:t>
                      </a:r>
                    </a:p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ka-G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RLS-ADA</a:t>
                      </a:r>
                      <a:r>
                        <a:rPr lang="x-non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en-GB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x-none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ახალგაზრდა პედაგოგთა კავშირი</a:t>
                      </a:r>
                      <a:r>
                        <a:rPr lang="x-non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ka-G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YPU</a:t>
                      </a:r>
                      <a:r>
                        <a:rPr lang="x-none" sz="1600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en-GB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001487"/>
                  </a:ext>
                </a:extLst>
              </a:tr>
              <a:tr h="12628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პროექტის გეოგრაფიული არეალი</a:t>
                      </a:r>
                      <a:endParaRPr lang="en-GB" sz="160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კახეთი - გურჯაანი, საგარეჯო და ახმეტა;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იმერეთი - ზესტაფონი, ტყიბული და ჭიათურა;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გურია  - ლანჩხუთი და ოზურგეთი;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რაჭა-ლეჩხუმი - ონი და ამბროლაური.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ka-G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280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856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2E002D-CB1E-FC41-B54D-6BF82295943C}"/>
              </a:ext>
            </a:extLst>
          </p:cNvPr>
          <p:cNvSpPr/>
          <p:nvPr/>
        </p:nvSpPr>
        <p:spPr>
          <a:xfrm>
            <a:off x="1919288" y="540067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Nino Tevzadze</a:t>
            </a: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+995 593 36 81 66 </a:t>
            </a:r>
          </a:p>
          <a:p>
            <a:pPr>
              <a:defRPr/>
            </a:pPr>
            <a:r>
              <a:rPr lang="en-US" sz="1400" u="sng" dirty="0">
                <a:solidFill>
                  <a:srgbClr val="70AD4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nino.tevzadze@cenn.org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3" name="TextBox 20">
            <a:extLst>
              <a:ext uri="{FF2B5EF4-FFF2-40B4-BE49-F238E27FC236}">
                <a16:creationId xmlns:a16="http://schemas.microsoft.com/office/drawing/2014/main" id="{56FADF23-87B8-5243-957B-682EFE63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064" y="2505076"/>
            <a:ext cx="712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a-GE" altLang="en-US" b="1" dirty="0">
                <a:solidFill>
                  <a:srgbClr val="71B443"/>
                </a:solidFill>
              </a:rPr>
              <a:t>გმადლობთ ყურადღებისათვის!</a:t>
            </a:r>
            <a:endParaRPr lang="en-US" altLang="en-US" sz="4000" b="1" dirty="0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700F9910-CD16-9649-9940-B02D1CF42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976" y="5399088"/>
            <a:ext cx="1033463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9958D8-FA73-8043-9DBD-778968DBBDDD}"/>
              </a:ext>
            </a:extLst>
          </p:cNvPr>
          <p:cNvCxnSpPr>
            <a:cxnSpLocks/>
          </p:cNvCxnSpPr>
          <p:nvPr/>
        </p:nvCxnSpPr>
        <p:spPr>
          <a:xfrm flipH="1">
            <a:off x="4503739" y="3582988"/>
            <a:ext cx="3176587" cy="0"/>
          </a:xfrm>
          <a:prstGeom prst="line">
            <a:avLst/>
          </a:prstGeom>
          <a:ln w="57150">
            <a:solidFill>
              <a:srgbClr val="71B4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 Same-side Corner of Rectangle 19">
            <a:extLst>
              <a:ext uri="{FF2B5EF4-FFF2-40B4-BE49-F238E27FC236}">
                <a16:creationId xmlns:a16="http://schemas.microsoft.com/office/drawing/2014/main" id="{7E837744-BF68-D743-BA23-CCC0D84D9B5B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5127" name="Rectangle 17">
            <a:extLst>
              <a:ext uri="{FF2B5EF4-FFF2-40B4-BE49-F238E27FC236}">
                <a16:creationId xmlns:a16="http://schemas.microsoft.com/office/drawing/2014/main" id="{92BEAE17-4FE5-3743-83B2-FA14BBE5D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5128" name="Picture 17">
            <a:extLst>
              <a:ext uri="{FF2B5EF4-FFF2-40B4-BE49-F238E27FC236}">
                <a16:creationId xmlns:a16="http://schemas.microsoft.com/office/drawing/2014/main" id="{078B0D2D-2894-1B42-A7A9-DD0602849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9">
            <a:extLst>
              <a:ext uri="{FF2B5EF4-FFF2-40B4-BE49-F238E27FC236}">
                <a16:creationId xmlns:a16="http://schemas.microsoft.com/office/drawing/2014/main" id="{BAA92076-480C-0449-8FAD-B2D70BCE3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1" y="1635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Europe for Georgia | EUGeorgia">
            <a:extLst>
              <a:ext uri="{FF2B5EF4-FFF2-40B4-BE49-F238E27FC236}">
                <a16:creationId xmlns:a16="http://schemas.microsoft.com/office/drawing/2014/main" id="{6C2A0D66-97A6-4F3E-950E-96D1C4FAE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08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3DBCB8-CCBE-4C70-8178-EB54C9E76CCA}"/>
              </a:ext>
            </a:extLst>
          </p:cNvPr>
          <p:cNvSpPr txBox="1"/>
          <p:nvPr/>
        </p:nvSpPr>
        <p:spPr>
          <a:xfrm>
            <a:off x="1341869" y="1720840"/>
            <a:ext cx="874904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პროექტის სამიზნე მუნიციპალიტეტებში ისეთი ინოვაციური და მდგრადი პროექტების დაფინანსება, რომლებიც </a:t>
            </a:r>
          </a:p>
          <a:p>
            <a:endParaRPr lang="ka-GE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ka-G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მიმართული იქნება ადგილობრივი სამოქალაქო ორგანიზაციების გაძლიერებაზე, რათა მათ შეძლონ ეფექტიანად გაუმკლავდნენ კლიმატის ცვლილებას, მოახდინონ ეფექტიანი რეაგირება კლიმატის ცვლილებასთან დაკავშირებულ გამოწვევებზე და შეიტანონ წვლილი ადგილობრივი გარემოსდაცვითი მდგომარეობის გაუმჯობესებაში. </a:t>
            </a:r>
          </a:p>
          <a:p>
            <a:pPr lvl="1"/>
            <a:endParaRPr lang="ka-G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/>
            <a:r>
              <a:rPr lang="ka-G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მიზნად ისახავს ახალი ტექნოლოგიებისა და ციფრული გადაწყვეტების დანერგვას მდგრადობის, ცირკულარი ეკონომიკისა და პოსტ </a:t>
            </a:r>
            <a:r>
              <a:rPr lang="ka-GE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კოვიდური</a:t>
            </a:r>
            <a:r>
              <a:rPr lang="ka-G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მწვანე აღდგენის ხელშეწყობის მიზნით.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4A68DE-7A4E-4CF8-AF77-E164A5D7D0CF}"/>
              </a:ext>
            </a:extLst>
          </p:cNvPr>
          <p:cNvSpPr txBox="1"/>
          <p:nvPr/>
        </p:nvSpPr>
        <p:spPr>
          <a:xfrm>
            <a:off x="4660777" y="1047565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კონკურსის ზოგადი მიზანი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9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69E64E-F8D8-4CF7-B4A9-04EFA9EF4BEF}"/>
              </a:ext>
            </a:extLst>
          </p:cNvPr>
          <p:cNvSpPr txBox="1"/>
          <p:nvPr/>
        </p:nvSpPr>
        <p:spPr>
          <a:xfrm>
            <a:off x="801209" y="1776182"/>
            <a:ext cx="8927497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ისეთი ინოვაციური და მდგრადი პროექტების განხორციელება პროექტის სამიზნე მუნიციპალიტეტებში, რომლებიც 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ხელს შეუწყობენ კლიმატის ცვლილების შერბილებასა და მასთან ადაპტაციას;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ka-G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საზოგადოების მდგრადობის გაზრდასა და ადამიანის ჯანმრთელობისა და გარემოს დაცვას.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E3811-7D95-4511-B8E5-7B4E974072D1}"/>
              </a:ext>
            </a:extLst>
          </p:cNvPr>
          <p:cNvSpPr txBox="1"/>
          <p:nvPr/>
        </p:nvSpPr>
        <p:spPr>
          <a:xfrm>
            <a:off x="4200869" y="92382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კონკურსის </a:t>
            </a:r>
            <a:r>
              <a:rPr lang="ka-G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სპეციფიური </a:t>
            </a:r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მიზანი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089C72-C899-4126-89F3-06B58D623AA7}"/>
              </a:ext>
            </a:extLst>
          </p:cNvPr>
          <p:cNvSpPr txBox="1"/>
          <p:nvPr/>
        </p:nvSpPr>
        <p:spPr>
          <a:xfrm>
            <a:off x="4422233" y="5019746"/>
            <a:ext cx="7188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კონკურსის ფარგლებში დაგეგმილი საქმიანობები აუცილებლად უნდა განხორცილდეს სამიზნე მუნიციპალიტეტებში.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5708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6A116-40C9-4BC6-864D-51EC781483C3}"/>
              </a:ext>
            </a:extLst>
          </p:cNvPr>
          <p:cNvSpPr txBox="1"/>
          <p:nvPr/>
        </p:nvSpPr>
        <p:spPr>
          <a:xfrm>
            <a:off x="1385175" y="1782594"/>
            <a:ext cx="8023194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სამოქალაქო საზოგადოების ორგანიზაციების ჩართვა კლიმატის ცვლილების წინააღმდეგ ეფექტიან ბრძოლაში;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სამოქალაქო საზოგადოების ორგანიზაციების შესაძლებლობების გაზრდა მდგრადი პროექტების განხორციელების მიმართულებით.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657D9-1869-4842-98FC-10FC713F88F4}"/>
              </a:ext>
            </a:extLst>
          </p:cNvPr>
          <p:cNvSpPr txBox="1"/>
          <p:nvPr/>
        </p:nvSpPr>
        <p:spPr>
          <a:xfrm>
            <a:off x="4200869" y="1069430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b="1" dirty="0">
                <a:latin typeface="Calibri" panose="020F0502020204030204" pitchFamily="34" charset="0"/>
                <a:cs typeface="Calibri" panose="020F0502020204030204" pitchFamily="34" charset="0"/>
              </a:rPr>
              <a:t>მოსალოდნელი შედეგი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6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81808E-51A6-4DD2-8F09-571C0EE87E51}"/>
              </a:ext>
            </a:extLst>
          </p:cNvPr>
          <p:cNvSpPr txBox="1"/>
          <p:nvPr/>
        </p:nvSpPr>
        <p:spPr>
          <a:xfrm>
            <a:off x="513949" y="1003576"/>
            <a:ext cx="967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>
                <a:latin typeface="Calibri" panose="020F0502020204030204" pitchFamily="34" charset="0"/>
                <a:cs typeface="Calibri" panose="020F0502020204030204" pitchFamily="34" charset="0"/>
              </a:rPr>
              <a:t>საგრანტო კონკურსის თემატური მიმართულებები 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8819B8-91EA-4D35-8A96-51B0F05BA15B}"/>
              </a:ext>
            </a:extLst>
          </p:cNvPr>
          <p:cNvSpPr txBox="1"/>
          <p:nvPr/>
        </p:nvSpPr>
        <p:spPr>
          <a:xfrm>
            <a:off x="1113624" y="1738684"/>
            <a:ext cx="10564427" cy="3967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წყლის უსაფრთხოება, მათ შორის სუფთა წყალზე ხელმისაწვდომობის გაზრდა, წყლის დაბინძურების შემცირება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ცვლილება და </a:t>
            </a:r>
            <a:r>
              <a:rPr lang="ka-G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კლიმატგონივრული</a:t>
            </a: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 გადაწყვეტები (</a:t>
            </a:r>
            <a:r>
              <a:rPr lang="ka-G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climate-smart</a:t>
            </a: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a-G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solutions</a:t>
            </a: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WASH - წყალი, ჰიგიენა და სანიტარია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გარემოს დეგრადაცია და </a:t>
            </a:r>
            <a:r>
              <a:rPr lang="ka-G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კლიმატგონივრული</a:t>
            </a: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 სოფლის მეურნეობა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ცირკულარული ეკონომიკა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მწვანე ქალაქები/სოფლები და ტრანსპორტი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რესურსების მდგრადი მართვა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1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4A7894-34AD-416B-B972-95D7A1207BE2}"/>
              </a:ext>
            </a:extLst>
          </p:cNvPr>
          <p:cNvSpPr txBox="1"/>
          <p:nvPr/>
        </p:nvSpPr>
        <p:spPr>
          <a:xfrm>
            <a:off x="2810616" y="115940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ka-GE" b="1" dirty="0">
                <a:latin typeface="Calibri" panose="020F0502020204030204" pitchFamily="34" charset="0"/>
                <a:cs typeface="Calibri" panose="020F0502020204030204" pitchFamily="34" charset="0"/>
              </a:rPr>
              <a:t>საგრანტო კონკურსის გამჭოლი (</a:t>
            </a:r>
            <a:r>
              <a:rPr lang="ka-GE" b="1" dirty="0" err="1">
                <a:latin typeface="Calibri" panose="020F0502020204030204" pitchFamily="34" charset="0"/>
                <a:cs typeface="Calibri" panose="020F0502020204030204" pitchFamily="34" charset="0"/>
              </a:rPr>
              <a:t>cross-cutting</a:t>
            </a:r>
            <a:r>
              <a:rPr lang="ka-GE" b="1" dirty="0">
                <a:latin typeface="Calibri" panose="020F0502020204030204" pitchFamily="34" charset="0"/>
                <a:cs typeface="Calibri" panose="020F0502020204030204" pitchFamily="34" charset="0"/>
              </a:rPr>
              <a:t>) საკითხები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66CA19-CEA5-4CFE-8B10-3FF20B5B5E26}"/>
              </a:ext>
            </a:extLst>
          </p:cNvPr>
          <p:cNvSpPr txBox="1"/>
          <p:nvPr/>
        </p:nvSpPr>
        <p:spPr>
          <a:xfrm>
            <a:off x="1818738" y="1797924"/>
            <a:ext cx="9109674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სამოქალაქო საზოგადოების გაძლიერება ლობირებისა და ადვოკატურების მიმართულებით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HRBA - ადამიანის უფლებებზე დაფუძნებული მიდგომა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მოწყვლადი ჯგუფების ინტეგრაცია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ევროპული გამოცდილების გაზიარება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ახალი, ციფრული ტექნოლოგიები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პოსტ </a:t>
            </a:r>
            <a:r>
              <a:rPr lang="ka-G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პანდემიური</a:t>
            </a:r>
            <a:r>
              <a:rPr lang="ka-GE" sz="2000" dirty="0">
                <a:latin typeface="Calibri" panose="020F0502020204030204" pitchFamily="34" charset="0"/>
                <a:cs typeface="Calibri" panose="020F0502020204030204" pitchFamily="34" charset="0"/>
              </a:rPr>
              <a:t> მწვანე აღდგენა</a:t>
            </a:r>
            <a:endParaRPr lang="ka-GE" dirty="0"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endParaRPr lang="ka-GE" sz="1800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64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5B8387-CF7A-4960-A0DE-A46594672A37}"/>
              </a:ext>
            </a:extLst>
          </p:cNvPr>
          <p:cNvSpPr txBox="1"/>
          <p:nvPr/>
        </p:nvSpPr>
        <p:spPr>
          <a:xfrm>
            <a:off x="1256658" y="1912587"/>
            <a:ext cx="8189909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a-G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სამიზნე მუნიციპალიტეტების ადგილობრივი მოსახლეობა, განსაკუთრებით კი</a:t>
            </a:r>
          </a:p>
          <a:p>
            <a:pPr algn="just"/>
            <a:endParaRPr lang="ka-G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>
                <a:latin typeface="Calibri" panose="020F0502020204030204" pitchFamily="34" charset="0"/>
                <a:cs typeface="Calibri" panose="020F0502020204030204" pitchFamily="34" charset="0"/>
              </a:rPr>
              <a:t>ქალები;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>
                <a:latin typeface="Calibri" panose="020F0502020204030204" pitchFamily="34" charset="0"/>
                <a:cs typeface="Calibri" panose="020F0502020204030204" pitchFamily="34" charset="0"/>
              </a:rPr>
              <a:t>ახალგაზრდები;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dirty="0">
                <a:latin typeface="Calibri" panose="020F0502020204030204" pitchFamily="34" charset="0"/>
                <a:cs typeface="Calibri" panose="020F0502020204030204" pitchFamily="34" charset="0"/>
              </a:rPr>
              <a:t>მოწყვლადი ჯგუფები - </a:t>
            </a:r>
            <a:r>
              <a:rPr lang="ka-GE" dirty="0" err="1">
                <a:latin typeface="Calibri" panose="020F0502020204030204" pitchFamily="34" charset="0"/>
                <a:cs typeface="Calibri" panose="020F0502020204030204" pitchFamily="34" charset="0"/>
              </a:rPr>
              <a:t>შშმ</a:t>
            </a:r>
            <a:r>
              <a:rPr lang="ka-GE" dirty="0">
                <a:latin typeface="Calibri" panose="020F0502020204030204" pitchFamily="34" charset="0"/>
                <a:cs typeface="Calibri" panose="020F0502020204030204" pitchFamily="34" charset="0"/>
              </a:rPr>
              <a:t> პირები, სოციალურად დაუცველი ჯგუფები, ეთნიკური უმცირესობები, მაღალმთიან დასახელებებში მცხოვრები პირები, იძულებით გადაადგილებული პირები და სხვ.</a:t>
            </a:r>
          </a:p>
          <a:p>
            <a:pPr algn="just"/>
            <a:endParaRPr lang="ka-GE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ka-G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47D6AB-A4D8-4E88-842B-EC4796D9077B}"/>
              </a:ext>
            </a:extLst>
          </p:cNvPr>
          <p:cNvSpPr txBox="1"/>
          <p:nvPr/>
        </p:nvSpPr>
        <p:spPr>
          <a:xfrm>
            <a:off x="513949" y="1003576"/>
            <a:ext cx="967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პროექტების სამიზნე ჯგუფები / ბენეფიციარები</a:t>
            </a:r>
            <a:endParaRPr lang="en-GB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695553-D1A2-4087-B55F-061DCC128F19}"/>
              </a:ext>
            </a:extLst>
          </p:cNvPr>
          <p:cNvSpPr txBox="1"/>
          <p:nvPr/>
        </p:nvSpPr>
        <p:spPr>
          <a:xfrm>
            <a:off x="3066714" y="5531258"/>
            <a:ext cx="8362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a-GE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განაცხადები უნდა ემსახურებოდეს სამიზნე ჯგუფების ინტერესების დაცვას კლიმატის ცვლილებასთან მიმართებაში.</a:t>
            </a:r>
            <a:endParaRPr lang="en-GB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9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7">
            <a:extLst>
              <a:ext uri="{FF2B5EF4-FFF2-40B4-BE49-F238E27FC236}">
                <a16:creationId xmlns:a16="http://schemas.microsoft.com/office/drawing/2014/main" id="{4D840270-62D1-D54B-9453-4CF36635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3514"/>
            <a:ext cx="43338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 Same-side Corner of Rectangle 16">
            <a:extLst>
              <a:ext uri="{FF2B5EF4-FFF2-40B4-BE49-F238E27FC236}">
                <a16:creationId xmlns:a16="http://schemas.microsoft.com/office/drawing/2014/main" id="{D391849E-0BBD-BA4C-936E-D79779918AD8}"/>
              </a:ext>
            </a:extLst>
          </p:cNvPr>
          <p:cNvSpPr/>
          <p:nvPr/>
        </p:nvSpPr>
        <p:spPr>
          <a:xfrm>
            <a:off x="5087939" y="6599238"/>
            <a:ext cx="2016125" cy="285750"/>
          </a:xfrm>
          <a:prstGeom prst="round2SameRect">
            <a:avLst/>
          </a:prstGeom>
          <a:solidFill>
            <a:srgbClr val="71B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pic>
        <p:nvPicPr>
          <p:cNvPr id="3078" name="Picture 19">
            <a:extLst>
              <a:ext uri="{FF2B5EF4-FFF2-40B4-BE49-F238E27FC236}">
                <a16:creationId xmlns:a16="http://schemas.microsoft.com/office/drawing/2014/main" id="{97309E02-36BA-1447-8AAA-28C0AD2B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9" y="87314"/>
            <a:ext cx="9747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17">
            <a:extLst>
              <a:ext uri="{FF2B5EF4-FFF2-40B4-BE49-F238E27FC236}">
                <a16:creationId xmlns:a16="http://schemas.microsoft.com/office/drawing/2014/main" id="{C803FB33-E092-5B48-B42B-4CF17D3B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9" y="6599238"/>
            <a:ext cx="2663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1">
                <a:solidFill>
                  <a:schemeClr val="bg1"/>
                </a:solidFill>
              </a:rPr>
              <a:t>cenn.org | environment.cenn.org</a:t>
            </a:r>
            <a:endParaRPr lang="en-US" alt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2" descr="Europe for Georgia | EUGeorgia">
            <a:extLst>
              <a:ext uri="{FF2B5EF4-FFF2-40B4-BE49-F238E27FC236}">
                <a16:creationId xmlns:a16="http://schemas.microsoft.com/office/drawing/2014/main" id="{663C75BD-D4A9-4895-B428-3B603309D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49056"/>
            <a:ext cx="1817055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6E1E19-0736-4677-822A-80E4584815C6}"/>
              </a:ext>
            </a:extLst>
          </p:cNvPr>
          <p:cNvSpPr txBox="1"/>
          <p:nvPr/>
        </p:nvSpPr>
        <p:spPr>
          <a:xfrm>
            <a:off x="2810616" y="135117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  <a:spcAft>
                <a:spcPts val="300"/>
              </a:spcAft>
            </a:pPr>
            <a:r>
              <a:rPr lang="ka-GE" sz="1800" b="1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კონკურსში მონაწილეობა</a:t>
            </a:r>
            <a:endParaRPr lang="en-GB" sz="1800" b="1" kern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A9009B-5F19-4A87-BDD4-C5D92206634A}"/>
              </a:ext>
            </a:extLst>
          </p:cNvPr>
          <p:cNvSpPr txBox="1"/>
          <p:nvPr/>
        </p:nvSpPr>
        <p:spPr>
          <a:xfrm>
            <a:off x="1399713" y="1967117"/>
            <a:ext cx="912032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საგრანტო კონკურსში მონაწილეობის უფლება აქვთ პროექტის </a:t>
            </a:r>
            <a:r>
              <a:rPr lang="ka-G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სამიზნე რეგიონებში 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რეგისტრირებულ არასამეწარმეო (არაკომერციულ) იურიდიულ პირებს;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აპლიკანტი დარეგისტრირებული უნდა იყოს განაცხადის შემოტანამდე </a:t>
            </a:r>
            <a:r>
              <a:rPr lang="ka-G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სულ მცირე 1 წლით ადრე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ka-G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6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15587</TotalTime>
  <Words>1282</Words>
  <Application>Microsoft Office PowerPoint</Application>
  <PresentationFormat>Widescreen</PresentationFormat>
  <Paragraphs>232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Sylfaen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Resilient Agriculture - PRAISE Marneuli:  Promoting Climate Resilient Agriculture for Sustainable Livelihoods in Multi-ethnic Marneuli Municipality</dc:title>
  <dc:creator>Giorgi Orkodashvili</dc:creator>
  <cp:lastModifiedBy>CENN</cp:lastModifiedBy>
  <cp:revision>101</cp:revision>
  <dcterms:created xsi:type="dcterms:W3CDTF">2020-12-16T07:33:05Z</dcterms:created>
  <dcterms:modified xsi:type="dcterms:W3CDTF">2022-03-16T07:36:16Z</dcterms:modified>
</cp:coreProperties>
</file>